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72" r:id="rId2"/>
    <p:sldId id="296" r:id="rId3"/>
    <p:sldId id="295" r:id="rId4"/>
    <p:sldId id="261" r:id="rId5"/>
    <p:sldId id="266" r:id="rId6"/>
    <p:sldId id="282" r:id="rId7"/>
    <p:sldId id="289" r:id="rId8"/>
    <p:sldId id="288" r:id="rId9"/>
    <p:sldId id="290" r:id="rId10"/>
    <p:sldId id="283" r:id="rId11"/>
    <p:sldId id="284" r:id="rId12"/>
    <p:sldId id="291" r:id="rId13"/>
    <p:sldId id="294" r:id="rId14"/>
    <p:sldId id="285" r:id="rId15"/>
    <p:sldId id="286" r:id="rId16"/>
    <p:sldId id="287" r:id="rId17"/>
    <p:sldId id="293" r:id="rId18"/>
    <p:sldId id="292" r:id="rId19"/>
    <p:sldId id="280" r:id="rId20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55" autoAdjust="0"/>
    <p:restoredTop sz="94660"/>
  </p:normalViewPr>
  <p:slideViewPr>
    <p:cSldViewPr>
      <p:cViewPr varScale="1">
        <p:scale>
          <a:sx n="39" d="100"/>
          <a:sy n="39" d="100"/>
        </p:scale>
        <p:origin x="72" y="2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ED828-0ABE-4DC1-BB8A-FB7380642F10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810D9-E0C8-4669-ADFF-E0163E710B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094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810D9-E0C8-4669-ADFF-E0163E710BC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44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810D9-E0C8-4669-ADFF-E0163E710BC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72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810D9-E0C8-4669-ADFF-E0163E710BC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810D9-E0C8-4669-ADFF-E0163E710BC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1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DE773-34D4-AF0B-C876-A85755792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2742996"/>
            <a:ext cx="15078075" cy="3045193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FD240B-BA6C-1296-96FD-441B1D383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609077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AE6D57-FBD2-75B4-8582-0EC5394A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</p:spPr>
        <p:txBody>
          <a:bodyPr/>
          <a:lstStyle/>
          <a:p>
            <a:fld id="{79C8F444-3B58-4FC2-BC0A-0400ED073F8A}" type="datetimeFigureOut">
              <a:rPr lang="zh-CN" altLang="en-US" smtClean="0"/>
              <a:t>2024/2/29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4BA71-E43E-DD27-B1D7-FA9B6622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A83811-BDC3-740C-BDFC-471621DDE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</p:spPr>
        <p:txBody>
          <a:bodyPr/>
          <a:lstStyle/>
          <a:p>
            <a:fld id="{76551567-91F8-4279-8EC9-082F8383C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83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hkust.edu.hk/~support/Math1014-midterm-exam-Spring2024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7D0F0-A784-09F0-E4A2-BDFE34897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596" dirty="0">
                <a:latin typeface="Arial" panose="020B0604020202020204" pitchFamily="34" charset="0"/>
              </a:rPr>
              <a:t>MATH 1014 – Calculus II (Tutorial 4)</a:t>
            </a:r>
            <a:endParaRPr lang="zh-CN" altLang="en-US" sz="6596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AD62FB-1552-4300-03FB-B06F08614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298" dirty="0">
                <a:latin typeface="Arial" panose="020B0604020202020204" pitchFamily="34" charset="0"/>
              </a:rPr>
              <a:t>Department of Mathematics, HKUST</a:t>
            </a:r>
            <a:endParaRPr lang="zh-CN" altLang="en-US" sz="3298" dirty="0"/>
          </a:p>
        </p:txBody>
      </p:sp>
    </p:spTree>
    <p:extLst>
      <p:ext uri="{BB962C8B-B14F-4D97-AF65-F5344CB8AC3E}">
        <p14:creationId xmlns:p14="http://schemas.microsoft.com/office/powerpoint/2010/main" val="160269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550DFD-0F8E-ED79-CDFB-0E970F0D8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1" t="24931" r="59004" b="47598"/>
          <a:stretch/>
        </p:blipFill>
        <p:spPr>
          <a:xfrm>
            <a:off x="14142542" y="7760110"/>
            <a:ext cx="5925711" cy="3521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20D97D-A760-A60F-DAA5-79469875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1" t="25001" r="11251" b="37000"/>
          <a:stretch/>
        </p:blipFill>
        <p:spPr>
          <a:xfrm>
            <a:off x="2492050" y="53872"/>
            <a:ext cx="15120000" cy="44887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B7EC89-EEFB-A10C-8124-A875B184FB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1" t="14741" r="10001" b="55641"/>
          <a:stretch/>
        </p:blipFill>
        <p:spPr>
          <a:xfrm>
            <a:off x="2492050" y="4130675"/>
            <a:ext cx="15120000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1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E7193A-07E9-E7DE-10CB-7EC815A55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r="8751"/>
          <a:stretch/>
        </p:blipFill>
        <p:spPr>
          <a:xfrm>
            <a:off x="2586261" y="25707"/>
            <a:ext cx="14931577" cy="113120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4EC039-2A8D-EE0B-C9B0-8225D4167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7" t="23019" r="19804" b="22313"/>
          <a:stretch/>
        </p:blipFill>
        <p:spPr>
          <a:xfrm>
            <a:off x="14090650" y="8474075"/>
            <a:ext cx="177281" cy="228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B3E4B8-BAA2-41EE-CF48-E15D91DEF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7" t="23019" r="19804" b="22313"/>
          <a:stretch/>
        </p:blipFill>
        <p:spPr>
          <a:xfrm>
            <a:off x="14090649" y="9791638"/>
            <a:ext cx="177281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19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133ADA-D651-EF1C-8FF0-D7F337C9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2606675"/>
            <a:ext cx="14249400" cy="78724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2534D7-E77C-3461-57D8-4303CE472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7" y="863315"/>
            <a:ext cx="18059400" cy="12724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64B140-8F29-0F41-36E3-D8AE40514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5450" y="4130675"/>
            <a:ext cx="5575067" cy="51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0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DAD2FA-EF95-73BA-7BF8-EA5570C5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704433"/>
            <a:ext cx="18103680" cy="14990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E364C3-62D1-0253-29F3-813322C0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0" y="2357146"/>
            <a:ext cx="5029200" cy="89522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55E455-94BD-3CD9-2907-1EE664603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050" y="4130675"/>
            <a:ext cx="6939683" cy="64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7D4729-FAE0-64D1-424C-80C70626F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r="8751"/>
          <a:stretch/>
        </p:blipFill>
        <p:spPr>
          <a:xfrm>
            <a:off x="2584450" y="0"/>
            <a:ext cx="14935200" cy="113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2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FAE203-1E8C-877C-A0A7-6D9D6468F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r="8751"/>
          <a:stretch/>
        </p:blipFill>
        <p:spPr>
          <a:xfrm>
            <a:off x="2586261" y="27878"/>
            <a:ext cx="14931577" cy="113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0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CAA313-3257-F0FE-802E-D3BD2A5E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r="8751"/>
          <a:stretch/>
        </p:blipFill>
        <p:spPr>
          <a:xfrm>
            <a:off x="2586262" y="-2745"/>
            <a:ext cx="14931575" cy="113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3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1685933-9C7A-C53E-FADF-CD41B626C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73" t="3050" r="4040" b="12282"/>
          <a:stretch/>
        </p:blipFill>
        <p:spPr>
          <a:xfrm>
            <a:off x="146050" y="5729436"/>
            <a:ext cx="6705600" cy="55799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CF4F283-C0CD-25CF-A6BA-FC9BDEEF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5" y="868127"/>
            <a:ext cx="19688710" cy="13054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FF022CA-4810-A226-3F88-725C77930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05" y="2682875"/>
            <a:ext cx="15621000" cy="66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0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D415B45-7F1E-EABF-E5AC-88954F7F5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49" y="0"/>
            <a:ext cx="11981421" cy="113093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F5A599-920F-73A4-7E3C-E4437976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8" y="1311275"/>
            <a:ext cx="7924800" cy="35245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BF0EEF-9F16-08F0-28C7-5125082DF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09" y="5426075"/>
            <a:ext cx="7099015" cy="56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7D0F0-A784-09F0-E4A2-BDFE34897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596" dirty="0">
                <a:latin typeface="Arial" panose="020B0604020202020204" pitchFamily="34" charset="0"/>
              </a:rPr>
              <a:t>Thanks!</a:t>
            </a:r>
            <a:endParaRPr lang="zh-CN" altLang="en-US" sz="6596" dirty="0"/>
          </a:p>
        </p:txBody>
      </p:sp>
    </p:spTree>
    <p:extLst>
      <p:ext uri="{BB962C8B-B14F-4D97-AF65-F5344CB8AC3E}">
        <p14:creationId xmlns:p14="http://schemas.microsoft.com/office/powerpoint/2010/main" val="314090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0E89FE-71F5-123D-FDD8-4ACF6C9F6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1" b="5001"/>
          <a:stretch/>
        </p:blipFill>
        <p:spPr>
          <a:xfrm>
            <a:off x="-966" y="546"/>
            <a:ext cx="20105066" cy="1130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1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9DDD85-EE11-1924-B9BE-896D4A8DB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326" y="77115"/>
            <a:ext cx="18419445" cy="12816559"/>
          </a:xfrm>
        </p:spPr>
        <p:txBody>
          <a:bodyPr>
            <a:normAutofit/>
          </a:bodyPr>
          <a:lstStyle/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b="1" dirty="0"/>
              <a:t>Useful resources can be found at other sections.</a:t>
            </a:r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b="1" dirty="0"/>
              <a:t>Handwritten notes will be provided before each tutorial.</a:t>
            </a:r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b="1" dirty="0">
                <a:hlinkClick r:id="rId3"/>
              </a:rPr>
              <a:t>Midterm Exam Information Webpage</a:t>
            </a:r>
            <a:endParaRPr lang="en-US" altLang="zh-CN" sz="4800" b="1" dirty="0"/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800" b="1" dirty="0"/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800" b="1" dirty="0"/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800" b="1" dirty="0"/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800" b="1" dirty="0"/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800" b="1" dirty="0"/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b="1" dirty="0"/>
              <a:t>Requirements of Work</a:t>
            </a:r>
          </a:p>
          <a:p>
            <a:pPr marL="1371600" lvl="1" indent="-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/>
              <a:t>The basic formulae are required, for example F=mg, m=</a:t>
            </a:r>
            <a:r>
              <a:rPr lang="el-GR" altLang="zh-CN" sz="3200" b="1" dirty="0"/>
              <a:t>ρ</a:t>
            </a:r>
            <a:r>
              <a:rPr lang="en-US" altLang="zh-CN" sz="3200" b="1" dirty="0"/>
              <a:t>V, etc.</a:t>
            </a:r>
          </a:p>
          <a:p>
            <a:pPr marL="1371600" lvl="1" indent="-9144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200" b="1" dirty="0"/>
              <a:t>Hooke’s Law is required.</a:t>
            </a:r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5400" b="1" dirty="0"/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5442" b="1" dirty="0"/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5442" b="1" dirty="0"/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5442" b="1" dirty="0"/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5442" b="1" dirty="0"/>
          </a:p>
          <a:p>
            <a:pPr marL="914400" indent="-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5442" b="1" dirty="0"/>
          </a:p>
          <a:p>
            <a:pPr lvl="1">
              <a:lnSpc>
                <a:spcPct val="150000"/>
              </a:lnSpc>
            </a:pPr>
            <a:endParaRPr lang="en-US" altLang="zh-CN" b="1" dirty="0"/>
          </a:p>
          <a:p>
            <a:pPr marL="753923" lvl="1">
              <a:lnSpc>
                <a:spcPct val="150000"/>
              </a:lnSpc>
            </a:pPr>
            <a:endParaRPr lang="en-US" altLang="zh-CN" b="1" dirty="0"/>
          </a:p>
          <a:p>
            <a:pPr marL="753923" lvl="1">
              <a:lnSpc>
                <a:spcPct val="150000"/>
              </a:lnSpc>
            </a:pPr>
            <a:endParaRPr lang="en-US" altLang="zh-CN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8C1566-6FC8-59C5-6EFE-2B45214B9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3" r="42077"/>
          <a:stretch/>
        </p:blipFill>
        <p:spPr>
          <a:xfrm>
            <a:off x="1606751" y="3501665"/>
            <a:ext cx="5781629" cy="30481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B399BE-EB9A-952D-FC25-00CEC7AA23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32"/>
          <a:stretch/>
        </p:blipFill>
        <p:spPr>
          <a:xfrm>
            <a:off x="1606751" y="6873096"/>
            <a:ext cx="6497227" cy="22096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953880-9DA2-058C-DC2B-819E202C17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" b="-136"/>
          <a:stretch/>
        </p:blipFill>
        <p:spPr>
          <a:xfrm>
            <a:off x="9414899" y="3673475"/>
            <a:ext cx="9856934" cy="52578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DD862C9-42EF-7C7A-8E7E-DC2C1F392090}"/>
              </a:ext>
            </a:extLst>
          </p:cNvPr>
          <p:cNvSpPr/>
          <p:nvPr/>
        </p:nvSpPr>
        <p:spPr>
          <a:xfrm>
            <a:off x="10737850" y="7407275"/>
            <a:ext cx="7311875" cy="99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8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3850" y="7170544"/>
            <a:ext cx="11117356" cy="3124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3850" y="5135369"/>
            <a:ext cx="8718695" cy="15861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3850" y="168275"/>
            <a:ext cx="10866000" cy="449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09650" y="5502275"/>
            <a:ext cx="5205850" cy="51156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0069" y="1501959"/>
            <a:ext cx="16383962" cy="21282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3050" y="4800791"/>
            <a:ext cx="7021771" cy="55390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2051" y="3837480"/>
            <a:ext cx="7021770" cy="33846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09250" y="7677318"/>
            <a:ext cx="6411924" cy="33875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FC4312-2436-3AB5-A6AD-31A92A4F174F}"/>
              </a:ext>
            </a:extLst>
          </p:cNvPr>
          <p:cNvSpPr/>
          <p:nvPr/>
        </p:nvSpPr>
        <p:spPr>
          <a:xfrm>
            <a:off x="-6350" y="0"/>
            <a:ext cx="432842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T03-Exercise 5</a:t>
            </a:r>
            <a:endParaRPr lang="zh-CN" alt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986157-1E2F-AFEC-821F-20A8151B63DC}"/>
              </a:ext>
            </a:extLst>
          </p:cNvPr>
          <p:cNvSpPr txBox="1"/>
          <p:nvPr/>
        </p:nvSpPr>
        <p:spPr>
          <a:xfrm>
            <a:off x="15767050" y="832167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 dirty="0"/>
              <a:t>g</a:t>
            </a:r>
            <a:endParaRPr lang="zh-CN" altLang="en-US" i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356C18-2BE6-D9E8-E084-65B6B2004D81}"/>
              </a:ext>
            </a:extLst>
          </p:cNvPr>
          <p:cNvSpPr txBox="1"/>
          <p:nvPr/>
        </p:nvSpPr>
        <p:spPr>
          <a:xfrm>
            <a:off x="16251757" y="90479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 dirty="0"/>
              <a:t>g</a:t>
            </a:r>
            <a:endParaRPr lang="zh-CN" altLang="en-US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C97B4A-78B3-5B74-2205-4FE7F208A2F4}"/>
              </a:ext>
            </a:extLst>
          </p:cNvPr>
          <p:cNvSpPr txBox="1"/>
          <p:nvPr/>
        </p:nvSpPr>
        <p:spPr>
          <a:xfrm>
            <a:off x="16773704" y="1007427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 dirty="0"/>
              <a:t>g</a:t>
            </a:r>
            <a:endParaRPr lang="zh-CN" alt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75C20A-FE00-BE73-9D3C-5461EEE68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3" t="30504" r="10189" b="42925"/>
          <a:stretch/>
        </p:blipFill>
        <p:spPr>
          <a:xfrm>
            <a:off x="3298825" y="8297582"/>
            <a:ext cx="14763750" cy="30117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1F84EC-F8C2-1058-3000-1547E3121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8" t="4890" r="8638" b="6333"/>
          <a:stretch/>
        </p:blipFill>
        <p:spPr>
          <a:xfrm>
            <a:off x="3298825" y="6910"/>
            <a:ext cx="124968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1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61DCA35-9E7D-8C1F-690A-C12A9C37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5" y="1082675"/>
            <a:ext cx="19686210" cy="32232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8A111A1-4A09-1B96-2914-C1E5F9D3F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6427310"/>
            <a:ext cx="9276591" cy="425656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D4CA50-01B6-C4E1-E084-3434B6A4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5450" y="5870822"/>
            <a:ext cx="4184650" cy="54027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200A305-F8C5-9042-3B03-C392DB23E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7850" y="3190987"/>
            <a:ext cx="2231588" cy="811836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E0B1896-06E1-EF12-BC71-480E95112E37}"/>
              </a:ext>
            </a:extLst>
          </p:cNvPr>
          <p:cNvSpPr txBox="1"/>
          <p:nvPr/>
        </p:nvSpPr>
        <p:spPr>
          <a:xfrm>
            <a:off x="13816150" y="4336809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(b)</a:t>
            </a:r>
            <a:r>
              <a:rPr lang="zh-CN" altLang="en-US" sz="4400" dirty="0"/>
              <a:t> </a:t>
            </a:r>
            <a:r>
              <a:rPr lang="en-US" altLang="zh-CN" sz="4400" dirty="0"/>
              <a:t>0.</a:t>
            </a:r>
            <a:r>
              <a:rPr lang="zh-CN" altLang="en-US" sz="4400" dirty="0"/>
              <a:t> </a:t>
            </a:r>
            <a:r>
              <a:rPr lang="en-US" altLang="zh-CN" sz="4400" dirty="0"/>
              <a:t>Odd function</a:t>
            </a:r>
            <a:endParaRPr lang="zh-CN" altLang="en-US" sz="4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7D0233-6036-9A65-A12D-5C6E6CB41A1C}"/>
              </a:ext>
            </a:extLst>
          </p:cNvPr>
          <p:cNvSpPr txBox="1"/>
          <p:nvPr/>
        </p:nvSpPr>
        <p:spPr>
          <a:xfrm>
            <a:off x="132077" y="5519871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(a)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1169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FB876-C512-A4FB-FFF3-C3FFB4AC5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567E7D-8F7C-D5F6-3E23-48D921A68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A4057F-E690-B9C1-ABCB-032BEAEFA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t="1" r="8751"/>
          <a:stretch/>
        </p:blipFill>
        <p:spPr>
          <a:xfrm>
            <a:off x="2569251" y="0"/>
            <a:ext cx="14965597" cy="113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6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59E7299-D4FB-94BF-3D45-CC597137B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768475"/>
            <a:ext cx="16062102" cy="13868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6CE11F-C5F4-6999-97CD-C4B39C310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8" t="5348"/>
          <a:stretch/>
        </p:blipFill>
        <p:spPr>
          <a:xfrm>
            <a:off x="1670050" y="3565353"/>
            <a:ext cx="18288000" cy="77439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6DA8083-85AF-03E3-3A89-09A75509F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450" y="3806845"/>
            <a:ext cx="5630674" cy="73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4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</TotalTime>
  <Words>84</Words>
  <Application>Microsoft Office PowerPoint</Application>
  <PresentationFormat>自定义</PresentationFormat>
  <Paragraphs>31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Arial</vt:lpstr>
      <vt:lpstr>Calibri</vt:lpstr>
      <vt:lpstr>Wingdings</vt:lpstr>
      <vt:lpstr>Office Theme</vt:lpstr>
      <vt:lpstr>MATH 1014 – Calculus II (Tutorial 4)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t2</dc:title>
  <cp:lastModifiedBy>奕新 李</cp:lastModifiedBy>
  <cp:revision>24</cp:revision>
  <dcterms:created xsi:type="dcterms:W3CDTF">2024-02-14T07:20:41Z</dcterms:created>
  <dcterms:modified xsi:type="dcterms:W3CDTF">2024-02-29T08:39:29Z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2024-02-13T00:00:00Z</vt:filetime>
  </property>
  <property fmtid="{D5CDD505-2E9C-101B-9397-08002B2CF9AE}" pid="3" name="Creator">
    <vt:lpwstr>Keynote 讲演</vt:lpwstr>
  </property>
  <property fmtid="{D5CDD505-2E9C-101B-9397-08002B2CF9AE}" pid="4" name="LastSaved">
    <vt:filetime>2024-02-14T00:00:00Z</vt:filetime>
  </property>
  <property fmtid="{D5CDD505-2E9C-101B-9397-08002B2CF9AE}" pid="5" name="Producer">
    <vt:lpwstr>macOS Version 12.7.1 (Build 21G920) Quartz PDFContext, AppendMode 1.1</vt:lpwstr>
  </property>
</Properties>
</file>